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sldIdLst>
    <p:sldId id="256" r:id="rId2"/>
    <p:sldId id="27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09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2"/>
      </p:bgRef>
    </p:bg>
    <p:spTree>
      <p:nvGrpSpPr>
        <p:cNvPr id="1" name=""/>
        <p:cNvGrpSpPr/>
        <p:nvPr/>
      </p:nvGrpSpPr>
      <p:grpSpPr>
        <a:xfrm>
          <a:off x="0" y="0"/>
          <a:ext cx="0" cy="0"/>
          <a:chOff x="0" y="0"/>
          <a:chExt cx="0" cy="0"/>
        </a:xfrm>
      </p:grpSpPr>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Subtítulo"/>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1236D7BC-85D6-4661-B0E5-BDA7859D3D8A}" type="datetimeFigureOut">
              <a:rPr lang="es-MX" smtClean="0"/>
              <a:pPr/>
              <a:t>13/11/2014</a:t>
            </a:fld>
            <a:endParaRPr lang="es-MX"/>
          </a:p>
        </p:txBody>
      </p:sp>
      <p:sp>
        <p:nvSpPr>
          <p:cNvPr id="17" name="16 Marcador de pie de página"/>
          <p:cNvSpPr>
            <a:spLocks noGrp="1"/>
          </p:cNvSpPr>
          <p:nvPr>
            <p:ph type="ftr" sz="quarter" idx="11"/>
          </p:nvPr>
        </p:nvSpPr>
        <p:spPr/>
        <p:txBody>
          <a:bodyPr/>
          <a:lstStyle/>
          <a:p>
            <a:endParaRPr lang="es-MX"/>
          </a:p>
        </p:txBody>
      </p:sp>
      <p:sp>
        <p:nvSpPr>
          <p:cNvPr id="7" name="6 Conector recto"/>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F96FBFB-0202-4EFD-ABF3-28B3A6AAF4C7}" type="slidenum">
              <a:rPr lang="es-MX" smtClean="0"/>
              <a:pPr/>
              <a:t>‹Nº›</a:t>
            </a:fld>
            <a:endParaRPr lang="es-MX"/>
          </a:p>
        </p:txBody>
      </p:sp>
      <p:sp>
        <p:nvSpPr>
          <p:cNvPr id="8" name="7 Título"/>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transition spd="slow">
    <p:wedge/>
    <p:sndAc>
      <p:stSnd>
        <p:snd r:embed="rId1" name="chimes.wav"/>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236D7BC-85D6-4661-B0E5-BDA7859D3D8A}" type="datetimeFigureOut">
              <a:rPr lang="es-MX" smtClean="0"/>
              <a:pPr/>
              <a:t>13/11/2014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AF96FBFB-0202-4EFD-ABF3-28B3A6AAF4C7}" type="slidenum">
              <a:rPr lang="es-MX" smtClean="0"/>
              <a:pPr/>
              <a:t>‹Nº›</a:t>
            </a:fld>
            <a:endParaRPr lang="es-MX"/>
          </a:p>
        </p:txBody>
      </p:sp>
    </p:spTree>
  </p:cSld>
  <p:clrMapOvr>
    <a:overrideClrMapping bg1="lt1" tx1="dk1" bg2="lt2" tx2="dk2" accent1="accent1" accent2="accent2" accent3="accent3" accent4="accent4" accent5="accent5" accent6="accent6" hlink="hlink" folHlink="folHlink"/>
  </p:clrMapOvr>
  <p:transition spd="slow">
    <p:wedge/>
    <p:sndAc>
      <p:stSnd>
        <p:snd r:embed="rId1" name="chimes.wav"/>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bg>
      <p:bgRef idx="1001">
        <a:schemeClr val="bg2"/>
      </p:bgRef>
    </p:bg>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Conector recto"/>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Elipse"/>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6915912" y="3009901"/>
            <a:ext cx="457200" cy="441325"/>
          </a:xfrm>
        </p:spPr>
        <p:txBody>
          <a:bodyPr/>
          <a:lstStyle/>
          <a:p>
            <a:fld id="{AF96FBFB-0202-4EFD-ABF3-28B3A6AAF4C7}" type="slidenum">
              <a:rPr lang="es-MX" smtClean="0"/>
              <a:pPr/>
              <a:t>‹Nº›</a:t>
            </a:fld>
            <a:endParaRPr lang="es-MX"/>
          </a:p>
        </p:txBody>
      </p:sp>
      <p:sp>
        <p:nvSpPr>
          <p:cNvPr id="3" name="2 Marcador de texto vertical"/>
          <p:cNvSpPr>
            <a:spLocks noGrp="1"/>
          </p:cNvSpPr>
          <p:nvPr>
            <p:ph type="body" orient="vert" idx="1"/>
          </p:nvPr>
        </p:nvSpPr>
        <p:spPr>
          <a:xfrm>
            <a:off x="304800" y="304800"/>
            <a:ext cx="6553200" cy="5821366"/>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1236D7BC-85D6-4661-B0E5-BDA7859D3D8A}" type="datetimeFigureOut">
              <a:rPr lang="es-MX" smtClean="0"/>
              <a:pPr/>
              <a:t>13/11/2014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2" name="1 Título vertical"/>
          <p:cNvSpPr>
            <a:spLocks noGrp="1"/>
          </p:cNvSpPr>
          <p:nvPr>
            <p:ph type="title" orient="vert"/>
          </p:nvPr>
        </p:nvSpPr>
        <p:spPr>
          <a:xfrm>
            <a:off x="7391400" y="304801"/>
            <a:ext cx="1447800" cy="5851525"/>
          </a:xfrm>
        </p:spPr>
        <p:txBody>
          <a:bodyPr vert="eaVert"/>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transition spd="slow">
    <p:wedge/>
    <p:sndAc>
      <p:stSnd>
        <p:snd r:embed="rId1" name="chimes.wav"/>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solidFill>
                  <a:schemeClr val="accent3">
                    <a:shade val="75000"/>
                  </a:schemeClr>
                </a:solidFill>
              </a:defRPr>
            </a:lvl1p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1236D7BC-85D6-4661-B0E5-BDA7859D3D8A}" type="datetimeFigureOut">
              <a:rPr lang="es-MX" smtClean="0"/>
              <a:pPr/>
              <a:t>13/11/2014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a:xfrm>
            <a:off x="4361688" y="1026372"/>
            <a:ext cx="457200" cy="441325"/>
          </a:xfrm>
        </p:spPr>
        <p:txBody>
          <a:bodyPr/>
          <a:lstStyle/>
          <a:p>
            <a:fld id="{AF96FBFB-0202-4EFD-ABF3-28B3A6AAF4C7}" type="slidenum">
              <a:rPr lang="es-MX" smtClean="0"/>
              <a:pPr/>
              <a:t>‹Nº›</a:t>
            </a:fld>
            <a:endParaRPr lang="es-MX"/>
          </a:p>
        </p:txBody>
      </p:sp>
      <p:sp>
        <p:nvSpPr>
          <p:cNvPr id="8" name="7 Marcador de contenido"/>
          <p:cNvSpPr>
            <a:spLocks noGrp="1"/>
          </p:cNvSpPr>
          <p:nvPr>
            <p:ph sz="quarter" idx="1"/>
          </p:nvPr>
        </p:nvSpPr>
        <p:spPr>
          <a:xfrm>
            <a:off x="301752" y="1527048"/>
            <a:ext cx="850392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transition spd="slow">
    <p:wedge/>
    <p:sndAc>
      <p:stSnd>
        <p:snd r:embed="rId1" name="chimes.wav"/>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Rectángulo"/>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3" name="12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Marcador de pie de página"/>
          <p:cNvSpPr>
            <a:spLocks noGrp="1"/>
          </p:cNvSpPr>
          <p:nvPr>
            <p:ph type="ftr" sz="quarter" idx="11"/>
          </p:nvPr>
        </p:nvSpPr>
        <p:spPr/>
        <p:txBody>
          <a:bodyPr/>
          <a:lstStyle/>
          <a:p>
            <a:endParaRPr lang="es-MX"/>
          </a:p>
        </p:txBody>
      </p:sp>
      <p:sp>
        <p:nvSpPr>
          <p:cNvPr id="4" name="3 Marcador de fecha"/>
          <p:cNvSpPr>
            <a:spLocks noGrp="1"/>
          </p:cNvSpPr>
          <p:nvPr>
            <p:ph type="dt" sz="half" idx="10"/>
          </p:nvPr>
        </p:nvSpPr>
        <p:spPr/>
        <p:txBody>
          <a:bodyPr/>
          <a:lstStyle/>
          <a:p>
            <a:fld id="{1236D7BC-85D6-4661-B0E5-BDA7859D3D8A}" type="datetimeFigureOut">
              <a:rPr lang="es-MX" smtClean="0"/>
              <a:pPr/>
              <a:t>13/11/2014</a:t>
            </a:fld>
            <a:endParaRPr lang="es-MX"/>
          </a:p>
        </p:txBody>
      </p:sp>
      <p:sp>
        <p:nvSpPr>
          <p:cNvPr id="8" name="7 Conector recto"/>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Elipse"/>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F96FBFB-0202-4EFD-ABF3-28B3A6AAF4C7}" type="slidenum">
              <a:rPr lang="es-MX" smtClean="0"/>
              <a:pPr/>
              <a:t>‹Nº›</a:t>
            </a:fld>
            <a:endParaRPr lang="es-MX"/>
          </a:p>
        </p:txBody>
      </p:sp>
      <p:sp>
        <p:nvSpPr>
          <p:cNvPr id="2" name="1 Título"/>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transition spd="slow">
    <p:wedge/>
    <p:sndAc>
      <p:stSnd>
        <p:snd r:embed="rId1" name="chimes.wav"/>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301752" y="228600"/>
            <a:ext cx="8534400" cy="758952"/>
          </a:xfrm>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a:xfrm>
            <a:off x="5791200" y="6409944"/>
            <a:ext cx="3044952" cy="365760"/>
          </a:xfrm>
        </p:spPr>
        <p:txBody>
          <a:bodyPr/>
          <a:lstStyle/>
          <a:p>
            <a:fld id="{1236D7BC-85D6-4661-B0E5-BDA7859D3D8A}" type="datetimeFigureOut">
              <a:rPr lang="es-MX" smtClean="0"/>
              <a:pPr/>
              <a:t>13/11/2014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AF96FBFB-0202-4EFD-ABF3-28B3A6AAF4C7}" type="slidenum">
              <a:rPr lang="es-MX" smtClean="0"/>
              <a:pPr/>
              <a:t>‹Nº›</a:t>
            </a:fld>
            <a:endParaRPr lang="es-MX"/>
          </a:p>
        </p:txBody>
      </p:sp>
      <p:sp>
        <p:nvSpPr>
          <p:cNvPr id="8" name="7 Conector recto"/>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Marcador de contenido"/>
          <p:cNvSpPr>
            <a:spLocks noGrp="1"/>
          </p:cNvSpPr>
          <p:nvPr>
            <p:ph sz="half" idx="1"/>
          </p:nvPr>
        </p:nvSpPr>
        <p:spPr>
          <a:xfrm>
            <a:off x="301752"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contenido"/>
          <p:cNvSpPr>
            <a:spLocks noGrp="1"/>
          </p:cNvSpPr>
          <p:nvPr>
            <p:ph sz="half" idx="2"/>
          </p:nvPr>
        </p:nvSpPr>
        <p:spPr>
          <a:xfrm>
            <a:off x="4800600" y="1371600"/>
            <a:ext cx="4038600" cy="4681728"/>
          </a:xfrm>
        </p:spPr>
        <p:txBody>
          <a:bodyPr/>
          <a:lstStyle>
            <a:lvl1pPr>
              <a:defRPr sz="2500"/>
            </a:lvl1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overrideClrMapping bg1="lt1" tx1="dk1" bg2="lt2" tx2="dk2" accent1="accent1" accent2="accent2" accent3="accent3" accent4="accent4" accent5="accent5" accent6="accent6" hlink="hlink" folHlink="folHlink"/>
  </p:clrMapOvr>
  <p:transition spd="slow">
    <p:wedge/>
    <p:sndAc>
      <p:stSnd>
        <p:snd r:embed="rId1" name="chimes.wav"/>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1">
        <a:schemeClr val="bg2"/>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Rectángulo"/>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Rectángulo"/>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Marcador de texto"/>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1236D7BC-85D6-4661-B0E5-BDA7859D3D8A}" type="datetimeFigureOut">
              <a:rPr lang="es-MX" smtClean="0"/>
              <a:pPr/>
              <a:t>13/11/2014</a:t>
            </a:fld>
            <a:endParaRPr lang="es-MX"/>
          </a:p>
        </p:txBody>
      </p:sp>
      <p:sp>
        <p:nvSpPr>
          <p:cNvPr id="8" name="7 Marcador de pie de página"/>
          <p:cNvSpPr>
            <a:spLocks noGrp="1"/>
          </p:cNvSpPr>
          <p:nvPr>
            <p:ph type="ftr" sz="quarter" idx="11"/>
          </p:nvPr>
        </p:nvSpPr>
        <p:spPr>
          <a:xfrm>
            <a:off x="304800" y="6409944"/>
            <a:ext cx="3581400" cy="365760"/>
          </a:xfrm>
        </p:spPr>
        <p:txBody>
          <a:bodyPr/>
          <a:lstStyle/>
          <a:p>
            <a:endParaRPr lang="es-MX"/>
          </a:p>
        </p:txBody>
      </p:sp>
      <p:sp>
        <p:nvSpPr>
          <p:cNvPr id="15" name="14 Conector recto"/>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Marcador de contenido"/>
          <p:cNvSpPr>
            <a:spLocks noGrp="1"/>
          </p:cNvSpPr>
          <p:nvPr>
            <p:ph sz="quarter" idx="2"/>
          </p:nvPr>
        </p:nvSpPr>
        <p:spPr>
          <a:xfrm>
            <a:off x="301752" y="2471383"/>
            <a:ext cx="4041648" cy="3818404"/>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contenido"/>
          <p:cNvSpPr>
            <a:spLocks noGrp="1"/>
          </p:cNvSpPr>
          <p:nvPr>
            <p:ph sz="quarter" idx="4"/>
          </p:nvPr>
        </p:nvSpPr>
        <p:spPr>
          <a:xfrm>
            <a:off x="4800600" y="2471383"/>
            <a:ext cx="4038600" cy="382219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Marcador de número de diapositiva"/>
          <p:cNvSpPr>
            <a:spLocks noGrp="1"/>
          </p:cNvSpPr>
          <p:nvPr>
            <p:ph type="sldNum" sz="quarter" idx="12"/>
          </p:nvPr>
        </p:nvSpPr>
        <p:spPr>
          <a:xfrm>
            <a:off x="4343400" y="1042416"/>
            <a:ext cx="457200" cy="441325"/>
          </a:xfrm>
        </p:spPr>
        <p:txBody>
          <a:bodyPr/>
          <a:lstStyle>
            <a:lvl1pPr algn="ctr">
              <a:defRPr/>
            </a:lvl1pPr>
          </a:lstStyle>
          <a:p>
            <a:fld id="{AF96FBFB-0202-4EFD-ABF3-28B3A6AAF4C7}" type="slidenum">
              <a:rPr lang="es-MX" smtClean="0"/>
              <a:pPr/>
              <a:t>‹Nº›</a:t>
            </a:fld>
            <a:endParaRPr lang="es-MX"/>
          </a:p>
        </p:txBody>
      </p:sp>
      <p:sp>
        <p:nvSpPr>
          <p:cNvPr id="23" name="22 Título"/>
          <p:cNvSpPr>
            <a:spLocks noGrp="1"/>
          </p:cNvSpPr>
          <p:nvPr>
            <p:ph type="title"/>
          </p:nvPr>
        </p:nvSpPr>
        <p:spPr/>
        <p:txBody>
          <a:bodyPr rtlCol="0" anchor="b" anchorCtr="0"/>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transition spd="slow">
    <p:wedge/>
    <p:sndAc>
      <p:stSnd>
        <p:snd r:embed="rId1" name="chimes.wav"/>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1236D7BC-85D6-4661-B0E5-BDA7859D3D8A}" type="datetimeFigureOut">
              <a:rPr lang="es-MX" smtClean="0"/>
              <a:pPr/>
              <a:t>13/11/2014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a:xfrm>
            <a:off x="4343400" y="1036020"/>
            <a:ext cx="457200" cy="441325"/>
          </a:xfrm>
        </p:spPr>
        <p:txBody>
          <a:bodyPr/>
          <a:lstStyle/>
          <a:p>
            <a:fld id="{AF96FBFB-0202-4EFD-ABF3-28B3A6AAF4C7}" type="slidenum">
              <a:rPr lang="es-MX" smtClean="0"/>
              <a:pPr/>
              <a:t>‹Nº›</a:t>
            </a:fld>
            <a:endParaRPr lang="es-MX"/>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7" name="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Rectángulo"/>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Rectángulo"/>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Marcador de fecha"/>
          <p:cNvSpPr>
            <a:spLocks noGrp="1"/>
          </p:cNvSpPr>
          <p:nvPr>
            <p:ph type="dt" sz="half" idx="10"/>
          </p:nvPr>
        </p:nvSpPr>
        <p:spPr/>
        <p:txBody>
          <a:bodyPr/>
          <a:lstStyle/>
          <a:p>
            <a:fld id="{1236D7BC-85D6-4661-B0E5-BDA7859D3D8A}" type="datetimeFigureOut">
              <a:rPr lang="es-MX" smtClean="0"/>
              <a:pPr/>
              <a:t>13/11/2014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a:xfrm>
            <a:off x="4267200" y="6324600"/>
            <a:ext cx="609600" cy="441324"/>
          </a:xfrm>
        </p:spPr>
        <p:txBody>
          <a:bodyPr/>
          <a:lstStyle>
            <a:lvl1pPr>
              <a:defRPr>
                <a:solidFill>
                  <a:srgbClr val="FFFFFF"/>
                </a:solidFill>
              </a:defRPr>
            </a:lvl1pPr>
          </a:lstStyle>
          <a:p>
            <a:fld id="{AF96FBFB-0202-4EFD-ABF3-28B3A6AAF4C7}" type="slidenum">
              <a:rPr lang="es-MX" smtClean="0"/>
              <a:pPr/>
              <a:t>‹Nº›</a:t>
            </a:fld>
            <a:endParaRPr lang="es-MX"/>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9" name="18 Rectángulo"/>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Rectángulo"/>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Marcador de contenido"/>
          <p:cNvSpPr>
            <a:spLocks noGrp="1"/>
          </p:cNvSpPr>
          <p:nvPr>
            <p:ph sz="quarter" idx="1"/>
          </p:nvPr>
        </p:nvSpPr>
        <p:spPr>
          <a:xfrm>
            <a:off x="3124200" y="685800"/>
            <a:ext cx="5638800" cy="5410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F96FBFB-0202-4EFD-ABF3-28B3A6AAF4C7}" type="slidenum">
              <a:rPr lang="es-MX" smtClean="0"/>
              <a:pPr/>
              <a:t>‹Nº›</a:t>
            </a:fld>
            <a:endParaRPr lang="es-MX"/>
          </a:p>
        </p:txBody>
      </p:sp>
      <p:sp>
        <p:nvSpPr>
          <p:cNvPr id="21" name="20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p:txBody>
          <a:bodyPr/>
          <a:lstStyle/>
          <a:p>
            <a:fld id="{1236D7BC-85D6-4661-B0E5-BDA7859D3D8A}" type="datetimeFigureOut">
              <a:rPr lang="es-MX" smtClean="0"/>
              <a:pPr/>
              <a:t>13/11/2014</a:t>
            </a:fld>
            <a:endParaRPr lang="es-MX"/>
          </a:p>
        </p:txBody>
      </p:sp>
      <p:sp>
        <p:nvSpPr>
          <p:cNvPr id="6" name="5 Marcador de pie de página"/>
          <p:cNvSpPr>
            <a:spLocks noGrp="1"/>
          </p:cNvSpPr>
          <p:nvPr>
            <p:ph type="ftr" sz="quarter" idx="11"/>
          </p:nvPr>
        </p:nvSpPr>
        <p:spPr>
          <a:xfrm>
            <a:off x="301752" y="6410848"/>
            <a:ext cx="3383280" cy="365760"/>
          </a:xfrm>
        </p:spPr>
        <p:txBody>
          <a:bodyPr/>
          <a:lstStyle/>
          <a:p>
            <a:endParaRPr lang="es-MX"/>
          </a:p>
        </p:txBody>
      </p:sp>
    </p:spTree>
  </p:cSld>
  <p:clrMapOvr>
    <a:overrideClrMapping bg1="lt1" tx1="dk1" bg2="lt2" tx2="dk2" accent1="accent1" accent2="accent2" accent3="accent3" accent4="accent4" accent5="accent5" accent6="accent6" hlink="hlink" folHlink="folHlink"/>
  </p:clrMapOvr>
  <p:transition spd="slow">
    <p:wedge/>
    <p:sndAc>
      <p:stSnd>
        <p:snd r:embed="rId1" name="chimes.wav"/>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1" name="20 Conector recto"/>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Rectángulo"/>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Rectángulo"/>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Rectángulo"/>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Elipse"/>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Elipse"/>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Marcador de número de diapositiva"/>
          <p:cNvSpPr>
            <a:spLocks noGrp="1"/>
          </p:cNvSpPr>
          <p:nvPr>
            <p:ph type="sldNum" sz="quarter" idx="12"/>
          </p:nvPr>
        </p:nvSpPr>
        <p:spPr>
          <a:xfrm>
            <a:off x="1371600" y="312738"/>
            <a:ext cx="457200" cy="441325"/>
          </a:xfrm>
        </p:spPr>
        <p:txBody>
          <a:bodyPr/>
          <a:lstStyle/>
          <a:p>
            <a:fld id="{AF96FBFB-0202-4EFD-ABF3-28B3A6AAF4C7}" type="slidenum">
              <a:rPr lang="es-MX" smtClean="0"/>
              <a:pPr/>
              <a:t>‹Nº›</a:t>
            </a:fld>
            <a:endParaRPr lang="es-MX"/>
          </a:p>
        </p:txBody>
      </p:sp>
      <p:sp>
        <p:nvSpPr>
          <p:cNvPr id="2" name="1 Título"/>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3000375" y="609600"/>
            <a:ext cx="5867400" cy="4267200"/>
          </a:xfrm>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22" name="21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Marcador de fecha"/>
          <p:cNvSpPr>
            <a:spLocks noGrp="1"/>
          </p:cNvSpPr>
          <p:nvPr>
            <p:ph type="dt" sz="half" idx="10"/>
          </p:nvPr>
        </p:nvSpPr>
        <p:spPr>
          <a:xfrm>
            <a:off x="5788152" y="6404984"/>
            <a:ext cx="3044952" cy="365760"/>
          </a:xfrm>
        </p:spPr>
        <p:txBody>
          <a:bodyPr/>
          <a:lstStyle/>
          <a:p>
            <a:fld id="{1236D7BC-85D6-4661-B0E5-BDA7859D3D8A}" type="datetimeFigureOut">
              <a:rPr lang="es-MX" smtClean="0"/>
              <a:pPr/>
              <a:t>13/11/2014</a:t>
            </a:fld>
            <a:endParaRPr lang="es-MX"/>
          </a:p>
        </p:txBody>
      </p:sp>
      <p:sp>
        <p:nvSpPr>
          <p:cNvPr id="6" name="5 Marcador de pie de página"/>
          <p:cNvSpPr>
            <a:spLocks noGrp="1"/>
          </p:cNvSpPr>
          <p:nvPr>
            <p:ph type="ftr" sz="quarter" idx="11"/>
          </p:nvPr>
        </p:nvSpPr>
        <p:spPr>
          <a:xfrm>
            <a:off x="301752" y="6410848"/>
            <a:ext cx="3584448" cy="365760"/>
          </a:xfrm>
        </p:spPr>
        <p:txBody>
          <a:bodyPr/>
          <a:lstStyle/>
          <a:p>
            <a:endParaRPr lang="es-MX"/>
          </a:p>
        </p:txBody>
      </p:sp>
    </p:spTree>
  </p:cSld>
  <p:clrMapOvr>
    <a:masterClrMapping/>
  </p:clrMapOvr>
  <p:transition spd="slow">
    <p:wedge/>
    <p:sndAc>
      <p:stSnd>
        <p:snd r:embed="rId1" name="chimes.wav"/>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Rectángulo"/>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Rectángulo"/>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Rectángulo"/>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Rectángulo"/>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Rectángulo"/>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Marcador de fecha"/>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1236D7BC-85D6-4661-B0E5-BDA7859D3D8A}" type="datetimeFigureOut">
              <a:rPr lang="es-MX" smtClean="0"/>
              <a:pPr/>
              <a:t>13/11/2014</a:t>
            </a:fld>
            <a:endParaRPr lang="es-MX"/>
          </a:p>
        </p:txBody>
      </p:sp>
      <p:sp>
        <p:nvSpPr>
          <p:cNvPr id="3" name="2 Marcador de pie de página"/>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s-MX"/>
          </a:p>
        </p:txBody>
      </p:sp>
      <p:sp>
        <p:nvSpPr>
          <p:cNvPr id="8" name="7 Rectángulo"/>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Conector recto"/>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Elipse"/>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Elipse"/>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Marcador de número de diapositiva"/>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F96FBFB-0202-4EFD-ABF3-28B3A6AAF4C7}" type="slidenum">
              <a:rPr lang="es-MX" smtClean="0"/>
              <a:pPr/>
              <a:t>‹Nº›</a:t>
            </a:fld>
            <a:endParaRPr lang="es-MX"/>
          </a:p>
        </p:txBody>
      </p:sp>
      <p:sp>
        <p:nvSpPr>
          <p:cNvPr id="22" name="21 Marcador de título"/>
          <p:cNvSpPr>
            <a:spLocks noGrp="1"/>
          </p:cNvSpPr>
          <p:nvPr>
            <p:ph type="title"/>
          </p:nvPr>
        </p:nvSpPr>
        <p:spPr>
          <a:xfrm>
            <a:off x="301752" y="228600"/>
            <a:ext cx="8534400" cy="758952"/>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wedge/>
    <p:sndAc>
      <p:stSnd>
        <p:snd r:embed="rId13" name="chimes.wav"/>
      </p:stSnd>
    </p:sndAc>
  </p:transition>
  <p:timing>
    <p:tnLst>
      <p:par>
        <p:cTn id="1" dur="indefinite" restart="never" nodeType="tmRoot"/>
      </p:par>
    </p:tnLst>
  </p:timing>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p:txBody>
          <a:bodyPr/>
          <a:lstStyle/>
          <a:p>
            <a:endParaRPr lang="es-MX" dirty="0"/>
          </a:p>
        </p:txBody>
      </p:sp>
      <p:sp>
        <p:nvSpPr>
          <p:cNvPr id="2" name="1 Título"/>
          <p:cNvSpPr>
            <a:spLocks noGrp="1"/>
          </p:cNvSpPr>
          <p:nvPr>
            <p:ph type="ctrTitle"/>
          </p:nvPr>
        </p:nvSpPr>
        <p:spPr/>
        <p:txBody>
          <a:bodyPr>
            <a:normAutofit fontScale="90000"/>
          </a:bodyPr>
          <a:lstStyle/>
          <a:p>
            <a:r>
              <a:rPr lang="es-MX" dirty="0" smtClean="0"/>
              <a:t>Métodos de investigación </a:t>
            </a:r>
            <a:br>
              <a:rPr lang="es-MX" dirty="0" smtClean="0"/>
            </a:br>
            <a:r>
              <a:rPr lang="es-MX" dirty="0" smtClean="0"/>
              <a:t/>
            </a:r>
            <a:br>
              <a:rPr lang="es-MX" dirty="0" smtClean="0"/>
            </a:br>
            <a:endParaRPr lang="es-MX"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600200"/>
            <a:ext cx="7467600" cy="1971676"/>
          </a:xfrm>
        </p:spPr>
        <p:txBody>
          <a:bodyPr/>
          <a:lstStyle/>
          <a:p>
            <a:pPr lvl="0" algn="just">
              <a:buFont typeface="Wingdings" pitchFamily="2" charset="2"/>
              <a:buChar char="v"/>
            </a:pPr>
            <a:r>
              <a:rPr lang="es-MX" sz="2800" dirty="0">
                <a:latin typeface="Aparajita" pitchFamily="34" charset="0"/>
                <a:cs typeface="Aparajita" pitchFamily="34" charset="0"/>
              </a:rPr>
              <a:t>La observación científica debe ser objetiva: ella debe estar despojada lo más posible de todo elemento de subjetividad, evitando que sus juicios valorativos puedan verse reflejados en la información registrada. Para esto hay que garantizar:</a:t>
            </a:r>
          </a:p>
          <a:p>
            <a:pPr>
              <a:buNone/>
            </a:pPr>
            <a:endParaRPr lang="es-MX"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00034" y="785794"/>
            <a:ext cx="7467600" cy="4873752"/>
          </a:xfrm>
        </p:spPr>
        <p:txBody>
          <a:bodyPr>
            <a:normAutofit/>
          </a:bodyPr>
          <a:lstStyle/>
          <a:p>
            <a:pPr marL="514350" lvl="0" indent="-514350" algn="just">
              <a:buFont typeface="+mj-lt"/>
              <a:buAutoNum type="alphaLcPeriod"/>
            </a:pPr>
            <a:r>
              <a:rPr lang="es-MX" sz="2800" dirty="0">
                <a:latin typeface="Aparajita" pitchFamily="34" charset="0"/>
                <a:cs typeface="Aparajita" pitchFamily="34" charset="0"/>
              </a:rPr>
              <a:t>Mediante la observación se recoge la información de cada uno de los conceptos o variables definidas en la hipótesis de trabajo, en el modelo. Cuando esto se cumple decimos que existe validez en la observación.</a:t>
            </a:r>
          </a:p>
          <a:p>
            <a:pPr marL="514350" lvl="0" indent="-514350" algn="just">
              <a:buFont typeface="+mj-lt"/>
              <a:buAutoNum type="alphaLcPeriod"/>
            </a:pPr>
            <a:r>
              <a:rPr lang="es-MX" sz="2800" dirty="0">
                <a:latin typeface="Aparajita" pitchFamily="34" charset="0"/>
                <a:cs typeface="Aparajita" pitchFamily="34" charset="0"/>
              </a:rPr>
              <a:t>El documento guía de la observación debe ser lo suficientemente preciso y claro para garantizar que diferentes observadores al aplicar éste, en un momento dado, lo entiendan y apliquen de la misma manera. Cuando este requisito se cumple decimos que la observación es confiable</a:t>
            </a:r>
            <a:r>
              <a:rPr lang="es-MX" dirty="0"/>
              <a:t>.</a:t>
            </a:r>
          </a:p>
          <a:p>
            <a:pPr>
              <a:buNone/>
            </a:pPr>
            <a:endParaRPr lang="es-MX" dirty="0"/>
          </a:p>
        </p:txBody>
      </p:sp>
    </p:spTree>
  </p:cSld>
  <p:clrMapOvr>
    <a:masterClrMapping/>
  </p:clrMapOvr>
  <p:transition spd="slow">
    <p:wedge/>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b="1" dirty="0"/>
              <a:t> </a:t>
            </a:r>
            <a:r>
              <a:rPr lang="es-MX" b="1" dirty="0">
                <a:effectLst>
                  <a:outerShdw blurRad="38100" dist="38100" dir="2700000" algn="tl">
                    <a:srgbClr val="000000">
                      <a:alpha val="43137"/>
                    </a:srgbClr>
                  </a:outerShdw>
                </a:effectLst>
              </a:rPr>
              <a:t>Importancia de la observación</a:t>
            </a:r>
            <a:r>
              <a:rPr lang="es-MX" b="1" dirty="0" smtClean="0">
                <a:effectLst>
                  <a:outerShdw blurRad="38100" dist="38100" dir="2700000" algn="tl">
                    <a:srgbClr val="000000">
                      <a:alpha val="43137"/>
                    </a:srgbClr>
                  </a:outerShdw>
                </a:effectLst>
              </a:rPr>
              <a:t>.</a:t>
            </a:r>
            <a:endParaRPr lang="es-MX"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p:txBody>
          <a:bodyPr>
            <a:normAutofit/>
          </a:bodyPr>
          <a:lstStyle/>
          <a:p>
            <a:pPr algn="just">
              <a:buNone/>
            </a:pPr>
            <a:r>
              <a:rPr lang="es-MX" dirty="0"/>
              <a:t> </a:t>
            </a:r>
            <a:r>
              <a:rPr lang="es-MX" sz="2800" dirty="0">
                <a:latin typeface="Aparajita" pitchFamily="34" charset="0"/>
                <a:cs typeface="Aparajita" pitchFamily="34" charset="0"/>
              </a:rPr>
              <a:t>La observación estimula la curiosidad, impulsa el desarrollo de nuevos hechos que pueden tener interés científico, provoca el planteamiento de problemas y de la hipótesis correspondiente. </a:t>
            </a:r>
          </a:p>
          <a:p>
            <a:pPr algn="just">
              <a:buNone/>
            </a:pPr>
            <a:r>
              <a:rPr lang="es-MX" sz="2800" dirty="0">
                <a:latin typeface="Aparajita" pitchFamily="34" charset="0"/>
                <a:cs typeface="Aparajita" pitchFamily="34" charset="0"/>
              </a:rPr>
              <a:t> La observación puede utilizarse en compañía de otros procedimientos o técnicas (la entrevista, el cuestionario, etc.), lo cual permite una comparación de los resultados obtenidos por diferentes vías, que se cumplimentan y permiten alcanzar una mayor precisión en la información recogida.</a:t>
            </a:r>
          </a:p>
          <a:p>
            <a:pPr>
              <a:buNone/>
            </a:pPr>
            <a:endParaRPr lang="es-MX" dirty="0"/>
          </a:p>
        </p:txBody>
      </p:sp>
    </p:spTree>
  </p:cSld>
  <p:clrMapOvr>
    <a:masterClrMapping/>
  </p:clrMapOvr>
  <p:transition spd="slow">
    <p:wedge/>
    <p:sndAc>
      <p:stSnd>
        <p:snd r:embed="rId2"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algn="just">
              <a:buNone/>
            </a:pPr>
            <a:r>
              <a:rPr lang="es-MX" sz="2800" dirty="0">
                <a:latin typeface="Aparajita" pitchFamily="34" charset="0"/>
                <a:cs typeface="Aparajita" pitchFamily="34" charset="0"/>
              </a:rPr>
              <a:t> La observación como método científico hace posible investigar el fenómeno directamente, en su manifestación más externa, en su desarrollo, sin que llegue a la esencia del mismo, a sus causas, de ahí que, en la práctica, junto con la observación, se trabaje sistemáticamente con otros métodos o procedimientos como son: la medición y el experimento. Por supuesto, para llegar a la esencia profunda del objeto se hace necesario el uso de los métodos teóricos.</a:t>
            </a:r>
          </a:p>
          <a:p>
            <a:pPr>
              <a:buNone/>
            </a:pPr>
            <a:endParaRPr lang="es-MX"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Autofit/>
          </a:bodyPr>
          <a:lstStyle/>
          <a:p>
            <a:pPr algn="just">
              <a:buFont typeface="Wingdings" pitchFamily="2" charset="2"/>
              <a:buChar char="§"/>
            </a:pPr>
            <a:r>
              <a:rPr lang="es-MX" sz="2000" b="1" dirty="0">
                <a:latin typeface="Aparajita" pitchFamily="34" charset="0"/>
                <a:cs typeface="Aparajita" pitchFamily="34" charset="0"/>
              </a:rPr>
              <a:t> Observación simple:</a:t>
            </a:r>
            <a:r>
              <a:rPr lang="es-MX" sz="2000" dirty="0">
                <a:latin typeface="Aparajita" pitchFamily="34" charset="0"/>
                <a:cs typeface="Aparajita" pitchFamily="34" charset="0"/>
              </a:rPr>
              <a:t> se realiza con cierta espontaneidad, por una persona de calificación adecuada para la misma y ésta debe ejecutarse, de forma consciente y desprejuiciada</a:t>
            </a:r>
            <a:r>
              <a:rPr lang="es-MX" sz="2000" dirty="0" smtClean="0">
                <a:latin typeface="Aparajita" pitchFamily="34" charset="0"/>
                <a:cs typeface="Aparajita" pitchFamily="34" charset="0"/>
              </a:rPr>
              <a:t>.</a:t>
            </a:r>
          </a:p>
          <a:p>
            <a:pPr algn="just">
              <a:buNone/>
            </a:pPr>
            <a:endParaRPr lang="es-MX" sz="2000" dirty="0">
              <a:latin typeface="Aparajita" pitchFamily="34" charset="0"/>
              <a:cs typeface="Aparajita" pitchFamily="34" charset="0"/>
            </a:endParaRPr>
          </a:p>
          <a:p>
            <a:pPr algn="just">
              <a:buFont typeface="Wingdings" pitchFamily="2" charset="2"/>
              <a:buChar char="§"/>
            </a:pPr>
            <a:r>
              <a:rPr lang="es-MX" sz="2000" b="1" dirty="0">
                <a:latin typeface="Aparajita" pitchFamily="34" charset="0"/>
                <a:cs typeface="Aparajita" pitchFamily="34" charset="0"/>
              </a:rPr>
              <a:t> Observación sistemática</a:t>
            </a:r>
            <a:r>
              <a:rPr lang="es-MX" sz="2000" dirty="0">
                <a:latin typeface="Aparajita" pitchFamily="34" charset="0"/>
                <a:cs typeface="Aparajita" pitchFamily="34" charset="0"/>
              </a:rPr>
              <a:t>: requiere de un control adecuado que garantice la mayor objetividad, realizándose la observación de forma reiterada y por diferentes observadores, inclusive para garantizar la uniformidad de los resultados de éste</a:t>
            </a:r>
            <a:r>
              <a:rPr lang="es-MX" sz="2000" dirty="0" smtClean="0">
                <a:latin typeface="Aparajita" pitchFamily="34" charset="0"/>
                <a:cs typeface="Aparajita" pitchFamily="34" charset="0"/>
              </a:rPr>
              <a:t>.</a:t>
            </a:r>
          </a:p>
          <a:p>
            <a:pPr algn="just">
              <a:buNone/>
            </a:pPr>
            <a:endParaRPr lang="es-MX" sz="2000" dirty="0">
              <a:latin typeface="Aparajita" pitchFamily="34" charset="0"/>
              <a:cs typeface="Aparajita" pitchFamily="34" charset="0"/>
            </a:endParaRPr>
          </a:p>
          <a:p>
            <a:pPr algn="just">
              <a:buFont typeface="Wingdings" pitchFamily="2" charset="2"/>
              <a:buChar char="§"/>
            </a:pPr>
            <a:r>
              <a:rPr lang="es-MX" sz="2000" b="1" dirty="0">
                <a:latin typeface="Aparajita" pitchFamily="34" charset="0"/>
                <a:cs typeface="Aparajita" pitchFamily="34" charset="0"/>
              </a:rPr>
              <a:t> Observación participativa:</a:t>
            </a:r>
            <a:r>
              <a:rPr lang="es-MX" sz="2000" dirty="0">
                <a:latin typeface="Aparajita" pitchFamily="34" charset="0"/>
                <a:cs typeface="Aparajita" pitchFamily="34" charset="0"/>
              </a:rPr>
              <a:t> en ella el observador forma parte del grupo observado y participa en él durante el tiempo que dure la observación</a:t>
            </a:r>
            <a:r>
              <a:rPr lang="es-MX" sz="2000" dirty="0" smtClean="0">
                <a:latin typeface="Aparajita" pitchFamily="34" charset="0"/>
                <a:cs typeface="Aparajita" pitchFamily="34" charset="0"/>
              </a:rPr>
              <a:t>.</a:t>
            </a:r>
          </a:p>
          <a:p>
            <a:pPr algn="just">
              <a:buNone/>
            </a:pPr>
            <a:endParaRPr lang="es-MX" sz="2000" dirty="0">
              <a:latin typeface="Aparajita" pitchFamily="34" charset="0"/>
              <a:cs typeface="Aparajita" pitchFamily="34" charset="0"/>
            </a:endParaRPr>
          </a:p>
          <a:p>
            <a:pPr algn="just">
              <a:buFont typeface="Wingdings" pitchFamily="2" charset="2"/>
              <a:buChar char="§"/>
            </a:pPr>
            <a:r>
              <a:rPr lang="es-MX" sz="2000" b="1" dirty="0">
                <a:latin typeface="Aparajita" pitchFamily="34" charset="0"/>
                <a:cs typeface="Aparajita" pitchFamily="34" charset="0"/>
              </a:rPr>
              <a:t> Observación no participante:</a:t>
            </a:r>
            <a:r>
              <a:rPr lang="es-MX" sz="2000" dirty="0">
                <a:latin typeface="Aparajita" pitchFamily="34" charset="0"/>
                <a:cs typeface="Aparajita" pitchFamily="34" charset="0"/>
              </a:rPr>
              <a:t> el investigador realiza la observación desde fuera, no </a:t>
            </a:r>
            <a:r>
              <a:rPr lang="es-MX" sz="2000" dirty="0" smtClean="0">
                <a:latin typeface="Aparajita" pitchFamily="34" charset="0"/>
                <a:cs typeface="Aparajita" pitchFamily="34" charset="0"/>
              </a:rPr>
              <a:t>forma </a:t>
            </a:r>
            <a:r>
              <a:rPr lang="es-MX" sz="2000" dirty="0">
                <a:latin typeface="Aparajita" pitchFamily="34" charset="0"/>
                <a:cs typeface="Aparajita" pitchFamily="34" charset="0"/>
              </a:rPr>
              <a:t>parte del grupo investigado</a:t>
            </a:r>
            <a:r>
              <a:rPr lang="es-MX" sz="2000" dirty="0" smtClean="0">
                <a:latin typeface="Aparajita" pitchFamily="34" charset="0"/>
                <a:cs typeface="Aparajita" pitchFamily="34" charset="0"/>
              </a:rPr>
              <a:t>.</a:t>
            </a:r>
            <a:endParaRPr lang="es-MX" sz="2000" dirty="0">
              <a:latin typeface="Aparajita" pitchFamily="34" charset="0"/>
              <a:cs typeface="Aparajita" pitchFamily="34" charset="0"/>
            </a:endParaRPr>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algn="just">
              <a:buFont typeface="Wingdings" pitchFamily="2" charset="2"/>
              <a:buChar char="§"/>
            </a:pPr>
            <a:r>
              <a:rPr lang="es-MX" sz="2800" b="1" dirty="0">
                <a:latin typeface="Aparajita" pitchFamily="34" charset="0"/>
                <a:cs typeface="Aparajita" pitchFamily="34" charset="0"/>
              </a:rPr>
              <a:t>Observación abierta:</a:t>
            </a:r>
            <a:r>
              <a:rPr lang="es-MX" sz="2800" dirty="0">
                <a:latin typeface="Aparajita" pitchFamily="34" charset="0"/>
                <a:cs typeface="Aparajita" pitchFamily="34" charset="0"/>
              </a:rPr>
              <a:t> donde los sujetos y objetos de la investigación, conocen que van a ser observados. Cuando se utiliza este tipo de observación se analiza previamente si el hecho de que los observados conozcan previamente que su conducta es observada, esto puede afectar los resultados de la observación. En caso positivo es necesario realizar la observación encubierta, cerrada o secreta.</a:t>
            </a:r>
          </a:p>
          <a:p>
            <a:pPr algn="just">
              <a:buFont typeface="Wingdings" pitchFamily="2" charset="2"/>
              <a:buChar char="§"/>
            </a:pPr>
            <a:r>
              <a:rPr lang="es-MX" sz="2800" b="1" dirty="0">
                <a:latin typeface="Aparajita" pitchFamily="34" charset="0"/>
                <a:cs typeface="Aparajita" pitchFamily="34" charset="0"/>
              </a:rPr>
              <a:t>Observación encubierta:</a:t>
            </a:r>
            <a:r>
              <a:rPr lang="es-MX" sz="2800" dirty="0">
                <a:latin typeface="Aparajita" pitchFamily="34" charset="0"/>
                <a:cs typeface="Aparajita" pitchFamily="34" charset="0"/>
              </a:rPr>
              <a:t> las personas que son objeto de la investigación no lo saben. El observador está oculto, se auxilia con medios técnicos los que en la mayoría de los casos no son de fácil obtención. Esta investigación es más objetiva.</a:t>
            </a:r>
          </a:p>
          <a:p>
            <a:pPr>
              <a:buNone/>
            </a:pPr>
            <a:endParaRPr lang="es-MX" dirty="0"/>
          </a:p>
        </p:txBody>
      </p:sp>
    </p:spTree>
  </p:cSld>
  <p:clrMapOvr>
    <a:masterClrMapping/>
  </p:clrMapOvr>
  <p:transition spd="slow">
    <p:wedge/>
    <p:sndAc>
      <p:stSnd>
        <p:snd r:embed="rId2" name="chimes.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642910" y="928670"/>
            <a:ext cx="7467600" cy="5357850"/>
          </a:xfrm>
        </p:spPr>
        <p:txBody>
          <a:bodyPr>
            <a:normAutofit/>
          </a:bodyPr>
          <a:lstStyle/>
          <a:p>
            <a:pPr algn="ctr"/>
            <a:r>
              <a:rPr lang="es-MX" sz="2800" b="1" dirty="0">
                <a:effectLst>
                  <a:outerShdw blurRad="38100" dist="38100" dir="2700000" algn="tl">
                    <a:srgbClr val="000000">
                      <a:alpha val="43137"/>
                    </a:srgbClr>
                  </a:outerShdw>
                </a:effectLst>
                <a:latin typeface="Aparajita" pitchFamily="34" charset="0"/>
                <a:cs typeface="Aparajita" pitchFamily="34" charset="0"/>
              </a:rPr>
              <a:t>Método lógico deductivo</a:t>
            </a:r>
            <a:endParaRPr lang="es-MX" sz="2800" dirty="0">
              <a:effectLst>
                <a:outerShdw blurRad="38100" dist="38100" dir="2700000" algn="tl">
                  <a:srgbClr val="000000">
                    <a:alpha val="43137"/>
                  </a:srgbClr>
                </a:outerShdw>
              </a:effectLst>
              <a:latin typeface="Aparajita" pitchFamily="34" charset="0"/>
              <a:cs typeface="Aparajita" pitchFamily="34" charset="0"/>
            </a:endParaRPr>
          </a:p>
          <a:p>
            <a:pPr algn="just">
              <a:buNone/>
            </a:pPr>
            <a:r>
              <a:rPr lang="es-MX" sz="2800" dirty="0">
                <a:latin typeface="Aparajita" pitchFamily="34" charset="0"/>
                <a:cs typeface="Aparajita" pitchFamily="34" charset="0"/>
              </a:rPr>
              <a:t> Mediante ella se aplican los principios descubiertos a casos particulares, a partir de un enlace de juicios. El papel de la deducción en la investigación es doble:</a:t>
            </a:r>
          </a:p>
          <a:p>
            <a:pPr lvl="0" algn="just">
              <a:buNone/>
            </a:pPr>
            <a:r>
              <a:rPr lang="es-MX" sz="2800" dirty="0">
                <a:latin typeface="Aparajita" pitchFamily="34" charset="0"/>
                <a:cs typeface="Aparajita" pitchFamily="34" charset="0"/>
              </a:rPr>
              <a:t>Primero consiste en encontrar principios desconocidos, a partir de los conocidos. Una ley o principio puede reducirse a otra más general que la incluya. Si un cuerpo cae decimos que pesa porque es un caso particular de la gravitación. </a:t>
            </a:r>
          </a:p>
          <a:p>
            <a:pPr>
              <a:buNone/>
            </a:pPr>
            <a:endParaRPr lang="es-MX" dirty="0"/>
          </a:p>
        </p:txBody>
      </p:sp>
    </p:spTree>
  </p:cSld>
  <p:clrMapOvr>
    <a:masterClrMapping/>
  </p:clrMapOvr>
  <p:transition spd="slow">
    <p:wedge/>
    <p:sndAc>
      <p:stSnd>
        <p:snd r:embed="rId2" name="chimes.wav"/>
      </p:stSnd>
    </p:sndAc>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algn="ctr"/>
            <a:r>
              <a:rPr lang="es-MX" b="1" dirty="0">
                <a:effectLst>
                  <a:outerShdw blurRad="38100" dist="38100" dir="2700000" algn="tl">
                    <a:srgbClr val="000000">
                      <a:alpha val="43137"/>
                    </a:srgbClr>
                  </a:outerShdw>
                </a:effectLst>
              </a:rPr>
              <a:t>Método hipotético-deductivo</a:t>
            </a:r>
            <a:endParaRPr lang="es-MX" dirty="0">
              <a:effectLst>
                <a:outerShdw blurRad="38100" dist="38100" dir="2700000" algn="tl">
                  <a:srgbClr val="000000">
                    <a:alpha val="43137"/>
                  </a:srgbClr>
                </a:outerShdw>
              </a:effectLst>
            </a:endParaRPr>
          </a:p>
          <a:p>
            <a:pPr algn="just">
              <a:buNone/>
            </a:pPr>
            <a:r>
              <a:rPr lang="es-MX" dirty="0"/>
              <a:t> </a:t>
            </a:r>
            <a:r>
              <a:rPr lang="es-MX" sz="2800" dirty="0">
                <a:latin typeface="Aparajita" pitchFamily="34" charset="0"/>
                <a:cs typeface="Aparajita" pitchFamily="34" charset="0"/>
              </a:rPr>
              <a:t>Un investigador propone una hipótesis </a:t>
            </a:r>
            <a:r>
              <a:rPr lang="es-MX" sz="2800" dirty="0" smtClean="0">
                <a:latin typeface="Aparajita" pitchFamily="34" charset="0"/>
                <a:cs typeface="Aparajita" pitchFamily="34" charset="0"/>
              </a:rPr>
              <a:t>como consecuencia </a:t>
            </a:r>
            <a:r>
              <a:rPr lang="es-MX" sz="2800" dirty="0">
                <a:latin typeface="Aparajita" pitchFamily="34" charset="0"/>
                <a:cs typeface="Aparajita" pitchFamily="34" charset="0"/>
              </a:rPr>
              <a:t>de sus inferencias del conjunto de datos empíricos o de principios y leyes más generales. En el primer caso arriba a la hipótesis mediante procedimientos inductivos y en segundo caso mediante procedimientos deductivos. Es la vía primera de inferencias lógico deductivo para arribar a conclusiones particulares a partir de la hipótesis y que después se puedan comprobar experimentalmente. </a:t>
            </a:r>
          </a:p>
          <a:p>
            <a:pPr>
              <a:buNone/>
            </a:pPr>
            <a:endParaRPr lang="es-MX" dirty="0"/>
          </a:p>
        </p:txBody>
      </p:sp>
    </p:spTree>
  </p:cSld>
  <p:clrMapOvr>
    <a:masterClrMapping/>
  </p:clrMapOvr>
  <p:transition spd="slow">
    <p:wedge/>
    <p:sndAc>
      <p:stSnd>
        <p:snd r:embed="rId2" name="chimes.wav"/>
      </p:stSnd>
    </p:sndAc>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600200"/>
            <a:ext cx="7467600" cy="3114684"/>
          </a:xfrm>
        </p:spPr>
        <p:txBody>
          <a:bodyPr/>
          <a:lstStyle/>
          <a:p>
            <a:pPr algn="ctr"/>
            <a:r>
              <a:rPr lang="es-MX" sz="2800" b="1" dirty="0">
                <a:latin typeface="Aparajita" pitchFamily="34" charset="0"/>
                <a:cs typeface="Aparajita" pitchFamily="34" charset="0"/>
              </a:rPr>
              <a:t>Método lógico inductivo</a:t>
            </a:r>
            <a:endParaRPr lang="es-MX" sz="2800" dirty="0">
              <a:latin typeface="Aparajita" pitchFamily="34" charset="0"/>
              <a:cs typeface="Aparajita" pitchFamily="34" charset="0"/>
            </a:endParaRPr>
          </a:p>
          <a:p>
            <a:pPr algn="just">
              <a:buNone/>
            </a:pPr>
            <a:r>
              <a:rPr lang="es-MX" sz="2800" dirty="0">
                <a:latin typeface="Aparajita" pitchFamily="34" charset="0"/>
                <a:cs typeface="Aparajita" pitchFamily="34" charset="0"/>
              </a:rPr>
              <a:t> Es el razonamiento que, partiendo de casos particulares, se eleva a conocimientos generales. Este método permite la formación de hipótesis, investigación de leyes científicas, y las demostraciones. La inducción puede ser completa o incompleta.</a:t>
            </a:r>
          </a:p>
          <a:p>
            <a:endParaRPr lang="es-MX" dirty="0"/>
          </a:p>
        </p:txBody>
      </p:sp>
    </p:spTree>
  </p:cSld>
  <p:clrMapOvr>
    <a:masterClrMapping/>
  </p:clrMapOvr>
  <p:transition spd="slow">
    <p:wedge/>
    <p:sndAc>
      <p:stSnd>
        <p:snd r:embed="rId2" name="chimes.wav"/>
      </p:stSnd>
    </p:sndAc>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algn="just"/>
            <a:r>
              <a:rPr lang="es-MX" b="1" dirty="0">
                <a:latin typeface="Aparajita" pitchFamily="34" charset="0"/>
                <a:cs typeface="Aparajita" pitchFamily="34" charset="0"/>
              </a:rPr>
              <a:t>Método de concordancia:</a:t>
            </a:r>
            <a:r>
              <a:rPr lang="es-MX" dirty="0">
                <a:latin typeface="Aparajita" pitchFamily="34" charset="0"/>
                <a:cs typeface="Aparajita" pitchFamily="34" charset="0"/>
              </a:rPr>
              <a:t> Compara entre si varios casos en que se presenta un fenómeno natural y señala lo que en ellos se repite, como causa del fenómeno.</a:t>
            </a:r>
          </a:p>
          <a:p>
            <a:pPr algn="just"/>
            <a:r>
              <a:rPr lang="es-MX" b="1" dirty="0">
                <a:latin typeface="Aparajita" pitchFamily="34" charset="0"/>
                <a:cs typeface="Aparajita" pitchFamily="34" charset="0"/>
              </a:rPr>
              <a:t>Método de diferencia:</a:t>
            </a:r>
            <a:r>
              <a:rPr lang="es-MX" dirty="0">
                <a:latin typeface="Aparajita" pitchFamily="34" charset="0"/>
                <a:cs typeface="Aparajita" pitchFamily="34" charset="0"/>
              </a:rPr>
              <a:t> Se reúnen varios casos y observamos que siempre falta una circunstancia que no produce el efecto, permaneciendo siempre todas las demás circunstancias, concluimos que lo que desaparece es la causa de lo investigado.</a:t>
            </a:r>
          </a:p>
          <a:p>
            <a:pPr algn="just"/>
            <a:r>
              <a:rPr lang="es-MX" b="1" dirty="0">
                <a:latin typeface="Aparajita" pitchFamily="34" charset="0"/>
                <a:cs typeface="Aparajita" pitchFamily="34" charset="0"/>
              </a:rPr>
              <a:t>Método de variaciones concomitantes:</a:t>
            </a:r>
            <a:r>
              <a:rPr lang="es-MX" dirty="0">
                <a:latin typeface="Aparajita" pitchFamily="34" charset="0"/>
                <a:cs typeface="Aparajita" pitchFamily="34" charset="0"/>
              </a:rPr>
              <a:t> Si la variación de un fenómeno se acompaña de la variación de otro fenómeno, concluimos que uno es la causa de otro.</a:t>
            </a:r>
          </a:p>
          <a:p>
            <a:pPr>
              <a:buNone/>
            </a:pPr>
            <a:endParaRPr lang="es-MX" dirty="0"/>
          </a:p>
        </p:txBody>
      </p:sp>
    </p:spTree>
  </p:cSld>
  <p:clrMapOvr>
    <a:masterClrMapping/>
  </p:clrMapOvr>
  <p:transition spd="slow">
    <p:wedg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MX" dirty="0" smtClean="0">
                <a:effectLst>
                  <a:outerShdw blurRad="38100" dist="38100" dir="2700000" algn="tl">
                    <a:srgbClr val="000000">
                      <a:alpha val="43137"/>
                    </a:srgbClr>
                  </a:outerShdw>
                </a:effectLst>
              </a:rPr>
              <a:t>Propósito </a:t>
            </a:r>
            <a:endParaRPr lang="es-MX" dirty="0">
              <a:effectLst>
                <a:outerShdw blurRad="38100" dist="38100" dir="2700000" algn="tl">
                  <a:srgbClr val="000000">
                    <a:alpha val="43137"/>
                  </a:srgbClr>
                </a:outerShdw>
              </a:effectLst>
            </a:endParaRPr>
          </a:p>
        </p:txBody>
      </p:sp>
      <p:sp>
        <p:nvSpPr>
          <p:cNvPr id="3" name="2 Marcador de contenido"/>
          <p:cNvSpPr>
            <a:spLocks noGrp="1"/>
          </p:cNvSpPr>
          <p:nvPr>
            <p:ph sz="quarter" idx="1"/>
          </p:nvPr>
        </p:nvSpPr>
        <p:spPr/>
        <p:txBody>
          <a:bodyPr/>
          <a:lstStyle/>
          <a:p>
            <a:pPr algn="ctr"/>
            <a:r>
              <a:rPr lang="es-MX" dirty="0" smtClean="0">
                <a:latin typeface="Aparajita" pitchFamily="34" charset="0"/>
                <a:cs typeface="Aparajita" pitchFamily="34" charset="0"/>
              </a:rPr>
              <a:t>Derivar dudar de cómo hacer investigación educativa.</a:t>
            </a:r>
            <a:endParaRPr lang="es-MX" dirty="0">
              <a:latin typeface="Aparajita" pitchFamily="34" charset="0"/>
              <a:cs typeface="Aparajita" pitchFamily="34" charset="0"/>
            </a:endParaRPr>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fontScale="92500"/>
          </a:bodyPr>
          <a:lstStyle/>
          <a:p>
            <a:pPr algn="just"/>
            <a:r>
              <a:rPr lang="es-MX" b="1" dirty="0">
                <a:latin typeface="Aparajita" pitchFamily="34" charset="0"/>
                <a:cs typeface="Aparajita" pitchFamily="34" charset="0"/>
              </a:rPr>
              <a:t>Método de los residuos:</a:t>
            </a:r>
            <a:r>
              <a:rPr lang="es-MX" dirty="0">
                <a:latin typeface="Aparajita" pitchFamily="34" charset="0"/>
                <a:cs typeface="Aparajita" pitchFamily="34" charset="0"/>
              </a:rPr>
              <a:t> Consiste en ir eliminando de un fenómeno las circunstancias cuyas causas son ya conocidas. La circunstancia que queda como residuo se considera la causa del fenómeno.</a:t>
            </a:r>
          </a:p>
          <a:p>
            <a:pPr algn="just"/>
            <a:r>
              <a:rPr lang="es-MX" b="1" dirty="0">
                <a:latin typeface="Aparajita" pitchFamily="34" charset="0"/>
                <a:cs typeface="Aparajita" pitchFamily="34" charset="0"/>
              </a:rPr>
              <a:t>Método lógico:</a:t>
            </a:r>
            <a:r>
              <a:rPr lang="es-MX" dirty="0">
                <a:latin typeface="Aparajita" pitchFamily="34" charset="0"/>
                <a:cs typeface="Aparajita" pitchFamily="34" charset="0"/>
              </a:rPr>
              <a:t> Consiste en inferir de la semejanza de algunas características entre dos objetos, la probabilidad de que las características restantes sean también semejantes. Los razonamientos analógicos no son siempre validos.</a:t>
            </a:r>
          </a:p>
          <a:p>
            <a:pPr algn="just"/>
            <a:r>
              <a:rPr lang="es-MX" b="1" dirty="0">
                <a:latin typeface="Aparajita" pitchFamily="34" charset="0"/>
                <a:cs typeface="Aparajita" pitchFamily="34" charset="0"/>
              </a:rPr>
              <a:t>El método histórico</a:t>
            </a:r>
            <a:r>
              <a:rPr lang="es-MX" dirty="0">
                <a:latin typeface="Aparajita" pitchFamily="34" charset="0"/>
                <a:cs typeface="Aparajita" pitchFamily="34" charset="0"/>
              </a:rPr>
              <a:t>: Está vinculado al conocimiento de las distintas etapas de los objetos en su sucesión cronológica, para conocer la evolución y desarrollo del objeto o fenómeno de investigación se hace necesario revelar su historia, las etapas principales de su desenvolvimiento y las conexiones históricas fundamentales. </a:t>
            </a:r>
          </a:p>
          <a:p>
            <a:pPr>
              <a:buNone/>
            </a:pPr>
            <a:endParaRPr lang="es-MX"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algn="just"/>
            <a:r>
              <a:rPr lang="es-MX" b="1" dirty="0">
                <a:latin typeface="Aparajita" pitchFamily="34" charset="0"/>
                <a:cs typeface="Aparajita" pitchFamily="34" charset="0"/>
              </a:rPr>
              <a:t>Método analítico:</a:t>
            </a:r>
            <a:r>
              <a:rPr lang="es-MX" dirty="0">
                <a:latin typeface="Aparajita" pitchFamily="34" charset="0"/>
                <a:cs typeface="Aparajita" pitchFamily="34" charset="0"/>
              </a:rPr>
              <a:t> Se distinguen los elementos de un fenómeno y se procede a revisar ordenadamente cada uno de ellos por separado. La física, la química y la biología utilizan este método; a partir de la experimentación y el análisis de gran número de casos se establecen leyes universales. Consiste en la extracción de las partes de un todo, con el objeto de estudiarlas y examinarlas por separado, para ver, por ejemplo las relaciones entre las mismas. </a:t>
            </a:r>
          </a:p>
          <a:p>
            <a:endParaRPr lang="es-MX" dirty="0"/>
          </a:p>
        </p:txBody>
      </p:sp>
    </p:spTree>
  </p:cSld>
  <p:clrMapOvr>
    <a:masterClrMapping/>
  </p:clrMapOvr>
  <p:transition spd="slow">
    <p:wedge/>
    <p:sndAc>
      <p:stSnd>
        <p:snd r:embed="rId2" name="applause.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357290" y="500042"/>
            <a:ext cx="6257940" cy="631844"/>
          </a:xfrm>
        </p:spPr>
        <p:txBody>
          <a:bodyPr>
            <a:noAutofit/>
          </a:bodyPr>
          <a:lstStyle/>
          <a:p>
            <a:pPr algn="ctr"/>
            <a:r>
              <a:rPr lang="es-MX" sz="4000" b="1" dirty="0" smtClean="0">
                <a:effectLst>
                  <a:outerShdw blurRad="38100" dist="38100" dir="2700000" algn="tl">
                    <a:srgbClr val="000000">
                      <a:alpha val="43137"/>
                    </a:srgbClr>
                  </a:outerShdw>
                </a:effectLst>
                <a:latin typeface="Arabic Typesetting" pitchFamily="66" charset="-78"/>
                <a:cs typeface="Arabic Typesetting" pitchFamily="66" charset="-78"/>
              </a:rPr>
              <a:t>La investigación Científica</a:t>
            </a:r>
            <a:endParaRPr lang="es-MX" sz="4000" dirty="0">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3" name="2 Marcador de contenido"/>
          <p:cNvSpPr>
            <a:spLocks noGrp="1"/>
          </p:cNvSpPr>
          <p:nvPr>
            <p:ph sz="quarter" idx="1"/>
          </p:nvPr>
        </p:nvSpPr>
        <p:spPr>
          <a:xfrm>
            <a:off x="428596" y="2143116"/>
            <a:ext cx="7500990" cy="2114552"/>
          </a:xfrm>
        </p:spPr>
        <p:txBody>
          <a:bodyPr/>
          <a:lstStyle/>
          <a:p>
            <a:pPr algn="just">
              <a:buNone/>
            </a:pPr>
            <a:r>
              <a:rPr lang="es-MX" sz="2800" dirty="0" smtClean="0">
                <a:latin typeface="Aparajita" pitchFamily="34" charset="0"/>
                <a:cs typeface="Aparajita" pitchFamily="34" charset="0"/>
              </a:rPr>
              <a:t>Podemos </a:t>
            </a:r>
            <a:r>
              <a:rPr lang="es-MX" sz="2800" dirty="0">
                <a:latin typeface="Aparajita" pitchFamily="34" charset="0"/>
                <a:cs typeface="Aparajita" pitchFamily="34" charset="0"/>
              </a:rPr>
              <a:t>decir que la investigación científica se define como la serie de pasos que conducen a la búsqueda de conocimientos mediante la aplicación de métodos y técnicas y para lograr esto nos basamos en los siguientes.</a:t>
            </a:r>
          </a:p>
          <a:p>
            <a:endParaRPr lang="es-MX"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285728"/>
            <a:ext cx="7467600" cy="6188224"/>
          </a:xfrm>
        </p:spPr>
        <p:txBody>
          <a:bodyPr>
            <a:normAutofit/>
          </a:bodyPr>
          <a:lstStyle/>
          <a:p>
            <a:pPr algn="just">
              <a:buFont typeface="Wingdings" pitchFamily="2" charset="2"/>
              <a:buChar char="q"/>
            </a:pPr>
            <a:r>
              <a:rPr lang="es-MX" sz="2800" b="1" dirty="0">
                <a:latin typeface="Aparajita" pitchFamily="34" charset="0"/>
                <a:cs typeface="Aparajita" pitchFamily="34" charset="0"/>
              </a:rPr>
              <a:t> </a:t>
            </a:r>
            <a:r>
              <a:rPr lang="es-MX" sz="2800" b="1" dirty="0">
                <a:effectLst>
                  <a:outerShdw blurRad="38100" dist="38100" dir="2700000" algn="tl">
                    <a:srgbClr val="000000">
                      <a:alpha val="43137"/>
                    </a:srgbClr>
                  </a:outerShdw>
                </a:effectLst>
                <a:latin typeface="Aparajita" pitchFamily="34" charset="0"/>
                <a:cs typeface="Aparajita" pitchFamily="34" charset="0"/>
              </a:rPr>
              <a:t>Exploratoria:</a:t>
            </a:r>
            <a:r>
              <a:rPr lang="es-MX" sz="2800" dirty="0">
                <a:effectLst>
                  <a:outerShdw blurRad="38100" dist="38100" dir="2700000" algn="tl">
                    <a:srgbClr val="000000">
                      <a:alpha val="43137"/>
                    </a:srgbClr>
                  </a:outerShdw>
                </a:effectLst>
                <a:latin typeface="Aparajita" pitchFamily="34" charset="0"/>
                <a:cs typeface="Aparajita" pitchFamily="34" charset="0"/>
              </a:rPr>
              <a:t> </a:t>
            </a:r>
            <a:r>
              <a:rPr lang="es-MX" sz="2800" dirty="0">
                <a:latin typeface="Aparajita" pitchFamily="34" charset="0"/>
                <a:cs typeface="Aparajita" pitchFamily="34" charset="0"/>
              </a:rPr>
              <a:t>Son las investigaciones que pretenden darnos una visión general de tipo aproximativo respecto a una determinada realidad. </a:t>
            </a:r>
          </a:p>
          <a:p>
            <a:pPr indent="0" algn="just">
              <a:buNone/>
            </a:pPr>
            <a:r>
              <a:rPr lang="es-MX" sz="2800" dirty="0">
                <a:latin typeface="Aparajita" pitchFamily="34" charset="0"/>
                <a:cs typeface="Aparajita" pitchFamily="34" charset="0"/>
              </a:rPr>
              <a:t> Este tipo de investigación se realiza especialmente cuando el tema elegido ha sido poco explorado y reconocido, y cuando aun, sobre él es difícil formular hipótesis precisas o de ciertas generalidad.</a:t>
            </a:r>
          </a:p>
          <a:p>
            <a:pPr indent="0" algn="just">
              <a:buNone/>
            </a:pPr>
            <a:r>
              <a:rPr lang="es-MX" sz="2800" dirty="0">
                <a:latin typeface="Aparajita" pitchFamily="34" charset="0"/>
                <a:cs typeface="Aparajita" pitchFamily="34" charset="0"/>
              </a:rPr>
              <a:t> Suelen surgir también cuando aparece un nuevo fenómeno, que precisamente por su novedad, no admite todavía una descripción sistemática, o cuando los recursos que dispone el investigador resultan insuficientes como para emprender un trabajo mas profundo.</a:t>
            </a:r>
          </a:p>
          <a:p>
            <a:endParaRPr lang="es-MX" dirty="0"/>
          </a:p>
        </p:txBody>
      </p:sp>
    </p:spTree>
  </p:cSld>
  <p:clrMapOvr>
    <a:masterClrMapping/>
  </p:clrMapOvr>
  <p:transition spd="slow">
    <p:wedge/>
    <p:sndAc>
      <p:stSnd>
        <p:snd r:embed="rId2" name="chimes.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p:txBody>
          <a:bodyPr>
            <a:normAutofit/>
          </a:bodyPr>
          <a:lstStyle/>
          <a:p>
            <a:pPr algn="just">
              <a:buFont typeface="Wingdings" pitchFamily="2" charset="2"/>
              <a:buChar char="q"/>
            </a:pPr>
            <a:r>
              <a:rPr lang="es-MX" sz="2800" b="1" dirty="0">
                <a:effectLst>
                  <a:outerShdw blurRad="38100" dist="38100" dir="2700000" algn="tl">
                    <a:srgbClr val="000000">
                      <a:alpha val="43137"/>
                    </a:srgbClr>
                  </a:outerShdw>
                </a:effectLst>
                <a:latin typeface="Aparajita" pitchFamily="34" charset="0"/>
                <a:cs typeface="Aparajita" pitchFamily="34" charset="0"/>
              </a:rPr>
              <a:t>Descriptivas:</a:t>
            </a:r>
            <a:r>
              <a:rPr lang="es-MX" sz="2800" dirty="0">
                <a:effectLst>
                  <a:outerShdw blurRad="38100" dist="38100" dir="2700000" algn="tl">
                    <a:srgbClr val="000000">
                      <a:alpha val="43137"/>
                    </a:srgbClr>
                  </a:outerShdw>
                </a:effectLst>
                <a:latin typeface="Aparajita" pitchFamily="34" charset="0"/>
                <a:cs typeface="Aparajita" pitchFamily="34" charset="0"/>
              </a:rPr>
              <a:t> </a:t>
            </a:r>
            <a:r>
              <a:rPr lang="es-MX" sz="2800" dirty="0">
                <a:latin typeface="Aparajita" pitchFamily="34" charset="0"/>
                <a:cs typeface="Aparajita" pitchFamily="34" charset="0"/>
              </a:rPr>
              <a:t>su preocupación primordial radica en describir algunas características fundamentales de conjuntos homogéneos de fenómenos, utilizando criterios sistemáticos que permitan poner de manifiesto su estructura o comportamiento. De esta forma se pueden obtener las notas que caracterizan a la realidad estudiada.</a:t>
            </a:r>
          </a:p>
        </p:txBody>
      </p:sp>
    </p:spTree>
  </p:cSld>
  <p:clrMapOvr>
    <a:masterClrMapping/>
  </p:clrMapOvr>
  <p:transition spd="slow">
    <p:wedg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571472" y="714356"/>
            <a:ext cx="7467600" cy="4873752"/>
          </a:xfrm>
        </p:spPr>
        <p:txBody>
          <a:bodyPr>
            <a:normAutofit/>
          </a:bodyPr>
          <a:lstStyle/>
          <a:p>
            <a:pPr indent="0" algn="just">
              <a:buFont typeface="Wingdings" pitchFamily="2" charset="2"/>
              <a:buChar char="q"/>
            </a:pPr>
            <a:r>
              <a:rPr lang="es-MX" b="1" dirty="0"/>
              <a:t> </a:t>
            </a:r>
            <a:r>
              <a:rPr lang="es-MX" sz="2800" b="1" dirty="0">
                <a:effectLst>
                  <a:outerShdw blurRad="38100" dist="38100" dir="2700000" algn="tl">
                    <a:srgbClr val="000000">
                      <a:alpha val="43137"/>
                    </a:srgbClr>
                  </a:outerShdw>
                </a:effectLst>
                <a:latin typeface="Aparajita" pitchFamily="34" charset="0"/>
                <a:cs typeface="Aparajita" pitchFamily="34" charset="0"/>
              </a:rPr>
              <a:t>Explicativas:</a:t>
            </a:r>
            <a:r>
              <a:rPr lang="es-MX" sz="2800" dirty="0">
                <a:effectLst>
                  <a:outerShdw blurRad="38100" dist="38100" dir="2700000" algn="tl">
                    <a:srgbClr val="000000">
                      <a:alpha val="43137"/>
                    </a:srgbClr>
                  </a:outerShdw>
                </a:effectLst>
                <a:latin typeface="Aparajita" pitchFamily="34" charset="0"/>
                <a:cs typeface="Aparajita" pitchFamily="34" charset="0"/>
              </a:rPr>
              <a:t> </a:t>
            </a:r>
            <a:r>
              <a:rPr lang="es-MX" sz="2800" dirty="0">
                <a:latin typeface="Aparajita" pitchFamily="34" charset="0"/>
                <a:cs typeface="Aparajita" pitchFamily="34" charset="0"/>
              </a:rPr>
              <a:t>son aquellos trabajos donde muestra preocupación, se centra en determinar los orígenes o las causas de un determinado conjunto de fenómenos, donde el objetivo es conocer por que suceden ciertos hechos atrás ves de la delimitación de las relaciones causales existentes o, al menos, de las condiciones en que ellas producen.</a:t>
            </a:r>
          </a:p>
          <a:p>
            <a:pPr indent="0" algn="just">
              <a:buNone/>
            </a:pPr>
            <a:r>
              <a:rPr lang="es-MX" sz="2800" dirty="0" smtClean="0">
                <a:latin typeface="Aparajita" pitchFamily="34" charset="0"/>
                <a:cs typeface="Aparajita" pitchFamily="34" charset="0"/>
              </a:rPr>
              <a:t>Este </a:t>
            </a:r>
            <a:r>
              <a:rPr lang="es-MX" sz="2800" dirty="0">
                <a:latin typeface="Aparajita" pitchFamily="34" charset="0"/>
                <a:cs typeface="Aparajita" pitchFamily="34" charset="0"/>
              </a:rPr>
              <a:t>es el tipo de investigación que mas profundiza nuestro conocimiento de la realidad, porque nos explica la razón, el porqué de las cosas, y es por lo tanto más complejo y delicado pues el riesgo de cometer errores aumenta considerablemente.</a:t>
            </a:r>
          </a:p>
          <a:p>
            <a:endParaRPr lang="es-MX" dirty="0"/>
          </a:p>
        </p:txBody>
      </p:sp>
    </p:spTree>
  </p:cSld>
  <p:clrMapOvr>
    <a:masterClrMapping/>
  </p:clrMapOvr>
  <p:transition spd="slow">
    <p:wedg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b="1" dirty="0" smtClean="0">
                <a:effectLst>
                  <a:outerShdw blurRad="38100" dist="38100" dir="2700000" algn="tl">
                    <a:srgbClr val="000000">
                      <a:alpha val="43137"/>
                    </a:srgbClr>
                  </a:outerShdw>
                </a:effectLst>
                <a:latin typeface="Baskerville Old Face" pitchFamily="18" charset="0"/>
              </a:rPr>
              <a:t>Métodos empíricos de la Investigación Científica</a:t>
            </a:r>
            <a:endParaRPr lang="es-MX" dirty="0">
              <a:effectLst>
                <a:outerShdw blurRad="38100" dist="38100" dir="2700000" algn="tl">
                  <a:srgbClr val="000000">
                    <a:alpha val="43137"/>
                  </a:srgbClr>
                </a:outerShdw>
              </a:effectLst>
              <a:latin typeface="Baskerville Old Face" pitchFamily="18" charset="0"/>
            </a:endParaRPr>
          </a:p>
        </p:txBody>
      </p:sp>
      <p:sp>
        <p:nvSpPr>
          <p:cNvPr id="3" name="2 Marcador de contenido"/>
          <p:cNvSpPr>
            <a:spLocks noGrp="1"/>
          </p:cNvSpPr>
          <p:nvPr>
            <p:ph sz="quarter" idx="1"/>
          </p:nvPr>
        </p:nvSpPr>
        <p:spPr/>
        <p:txBody>
          <a:bodyPr>
            <a:normAutofit/>
          </a:bodyPr>
          <a:lstStyle/>
          <a:p>
            <a:pPr algn="just"/>
            <a:r>
              <a:rPr lang="es-MX" sz="2800" dirty="0" smtClean="0">
                <a:latin typeface="Aparajita" pitchFamily="34" charset="0"/>
                <a:cs typeface="Aparajita" pitchFamily="34" charset="0"/>
              </a:rPr>
              <a:t>Los </a:t>
            </a:r>
            <a:r>
              <a:rPr lang="es-MX" sz="2800" dirty="0">
                <a:latin typeface="Aparajita" pitchFamily="34" charset="0"/>
                <a:cs typeface="Aparajita" pitchFamily="34" charset="0"/>
              </a:rPr>
              <a:t>métodos de investigación empírica con lleva toda una serie de procedimientos prácticos con el objeto y los medios de investigación que permiten revelar las características fundamentales y relaciones esenciales del objeto; que son accesibles a la contemplación sensorial. </a:t>
            </a:r>
          </a:p>
          <a:p>
            <a:pPr algn="just"/>
            <a:r>
              <a:rPr lang="es-MX" sz="2800" dirty="0">
                <a:latin typeface="Aparajita" pitchFamily="34" charset="0"/>
                <a:cs typeface="Aparajita" pitchFamily="34" charset="0"/>
              </a:rPr>
              <a:t> Los métodos de investigación empírica, representan un nivel en el proceso de investigación cuyo contenido procede fundamentalmente de la experiencia, el cual es sometido a cierta elaboración racional y expresado en un lenguaje determinado. </a:t>
            </a:r>
          </a:p>
          <a:p>
            <a:pPr>
              <a:buNone/>
            </a:pPr>
            <a:endParaRPr lang="es-MX" dirty="0"/>
          </a:p>
        </p:txBody>
      </p:sp>
    </p:spTree>
  </p:cSld>
  <p:clrMapOvr>
    <a:masterClrMapping/>
  </p:clrMapOvr>
  <p:transition spd="slow">
    <p:wedg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MX" b="1" dirty="0"/>
              <a:t>Método de la observación </a:t>
            </a:r>
            <a:r>
              <a:rPr lang="es-MX" b="1" dirty="0" smtClean="0"/>
              <a:t>científica</a:t>
            </a:r>
            <a:endParaRPr lang="es-MX" dirty="0"/>
          </a:p>
        </p:txBody>
      </p:sp>
      <p:sp>
        <p:nvSpPr>
          <p:cNvPr id="3" name="2 Marcador de contenido"/>
          <p:cNvSpPr>
            <a:spLocks noGrp="1"/>
          </p:cNvSpPr>
          <p:nvPr>
            <p:ph sz="quarter" idx="1"/>
          </p:nvPr>
        </p:nvSpPr>
        <p:spPr>
          <a:xfrm>
            <a:off x="571472" y="2143116"/>
            <a:ext cx="7467600" cy="3257560"/>
          </a:xfrm>
        </p:spPr>
        <p:txBody>
          <a:bodyPr/>
          <a:lstStyle/>
          <a:p>
            <a:pPr lvl="0" algn="just">
              <a:buFont typeface="Wingdings" pitchFamily="2" charset="2"/>
              <a:buChar char="v"/>
            </a:pPr>
            <a:r>
              <a:rPr lang="es-MX" sz="2800" dirty="0">
                <a:latin typeface="Aparajita" pitchFamily="34" charset="0"/>
                <a:cs typeface="Aparajita" pitchFamily="34" charset="0"/>
              </a:rPr>
              <a:t>La observación científica es consciente; y se orienta hacia un objetivo o fin determinado. El observador debe tener un conocimiento cabal del proceso, fenómeno u objeto a observar, para que sea capaz, dentro del conjunto de características de éste, seleccionar aquellos aspectos que son susceptibles a ser observados y que contribuyen a la demostración de la hipótesis.</a:t>
            </a:r>
          </a:p>
          <a:p>
            <a:endParaRPr lang="es-MX" dirty="0"/>
          </a:p>
        </p:txBody>
      </p:sp>
    </p:spTree>
  </p:cSld>
  <p:clrMapOvr>
    <a:masterClrMapping/>
  </p:clrMapOvr>
  <p:transition spd="slow">
    <p:wedg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quarter" idx="1"/>
          </p:nvPr>
        </p:nvSpPr>
        <p:spPr>
          <a:xfrm>
            <a:off x="457200" y="1600200"/>
            <a:ext cx="7467600" cy="2828932"/>
          </a:xfrm>
        </p:spPr>
        <p:txBody>
          <a:bodyPr/>
          <a:lstStyle/>
          <a:p>
            <a:pPr lvl="0" algn="just">
              <a:buFont typeface="Wingdings" pitchFamily="2" charset="2"/>
              <a:buChar char="v"/>
            </a:pPr>
            <a:r>
              <a:rPr lang="es-MX" sz="2800" dirty="0">
                <a:latin typeface="Aparajita" pitchFamily="34" charset="0"/>
                <a:cs typeface="Aparajita" pitchFamily="34" charset="0"/>
              </a:rPr>
              <a:t>La observación científica debe ser cuidadosamente planificada donde se tiene en cuenta además de los objetivos, el objeto y sujeto de la observación, los medios con que se realiza y las condiciones o contexto natural o artificial donde se produce el fenómeno, así como las propiedades y cualidades del objeto a observar.</a:t>
            </a:r>
          </a:p>
          <a:p>
            <a:pPr>
              <a:buNone/>
            </a:pPr>
            <a:endParaRPr lang="es-MX" dirty="0"/>
          </a:p>
        </p:txBody>
      </p:sp>
    </p:spTree>
  </p:cSld>
  <p:clrMapOvr>
    <a:masterClrMapping/>
  </p:clrMapOvr>
  <p:transition spd="slow">
    <p:wedge/>
    <p:sndAc>
      <p:stSnd>
        <p:snd r:embed="rId2" name="chimes.wav"/>
      </p:stSnd>
    </p:sndAc>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l">
  <a:themeElements>
    <a:clrScheme name="Civil">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183</TotalTime>
  <Words>1524</Words>
  <Application>Microsoft Office PowerPoint</Application>
  <PresentationFormat>Presentación en pantalla (4:3)</PresentationFormat>
  <Paragraphs>47</Paragraphs>
  <Slides>21</Slides>
  <Notes>0</Notes>
  <HiddenSlides>0</HiddenSlides>
  <MMClips>0</MMClips>
  <ScaleCrop>false</ScaleCrop>
  <HeadingPairs>
    <vt:vector size="4" baseType="variant">
      <vt:variant>
        <vt:lpstr>Tema</vt:lpstr>
      </vt:variant>
      <vt:variant>
        <vt:i4>1</vt:i4>
      </vt:variant>
      <vt:variant>
        <vt:lpstr>Títulos de diapositiva</vt:lpstr>
      </vt:variant>
      <vt:variant>
        <vt:i4>21</vt:i4>
      </vt:variant>
    </vt:vector>
  </HeadingPairs>
  <TitlesOfParts>
    <vt:vector size="22" baseType="lpstr">
      <vt:lpstr>Civil</vt:lpstr>
      <vt:lpstr>Métodos de investigación   </vt:lpstr>
      <vt:lpstr>Propósito </vt:lpstr>
      <vt:lpstr>La investigación Científica</vt:lpstr>
      <vt:lpstr>Diapositiva 4</vt:lpstr>
      <vt:lpstr>Diapositiva 5</vt:lpstr>
      <vt:lpstr>Diapositiva 6</vt:lpstr>
      <vt:lpstr>Métodos empíricos de la Investigación Científica</vt:lpstr>
      <vt:lpstr>Método de la observación científica</vt:lpstr>
      <vt:lpstr>Diapositiva 9</vt:lpstr>
      <vt:lpstr>Diapositiva 10</vt:lpstr>
      <vt:lpstr>Diapositiva 11</vt:lpstr>
      <vt:lpstr> Importancia de la observación.</vt:lpstr>
      <vt:lpstr>Diapositiva 13</vt:lpstr>
      <vt:lpstr>Diapositiva 14</vt:lpstr>
      <vt:lpstr>Diapositiva 15</vt:lpstr>
      <vt:lpstr>Diapositiva 16</vt:lpstr>
      <vt:lpstr>Diapositiva 17</vt:lpstr>
      <vt:lpstr>Diapositiva 18</vt:lpstr>
      <vt:lpstr>Diapositiva 19</vt:lpstr>
      <vt:lpstr>Diapositiva 20</vt:lpstr>
      <vt:lpstr>Diapositiva 21</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PC10</dc:creator>
  <cp:lastModifiedBy>Gaby</cp:lastModifiedBy>
  <cp:revision>19</cp:revision>
  <dcterms:created xsi:type="dcterms:W3CDTF">2014-11-11T13:27:39Z</dcterms:created>
  <dcterms:modified xsi:type="dcterms:W3CDTF">2014-11-13T18:00:40Z</dcterms:modified>
</cp:coreProperties>
</file>